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6"/>
  </p:notesMasterIdLst>
  <p:sldIdLst>
    <p:sldId id="358" r:id="rId2"/>
    <p:sldId id="357" r:id="rId3"/>
    <p:sldId id="355" r:id="rId4"/>
    <p:sldId id="3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A68364-2759-944C-96C9-3EED0774BFFD}">
          <p14:sldIdLst>
            <p14:sldId id="358"/>
            <p14:sldId id="357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3" autoAdjust="0"/>
    <p:restoredTop sz="74728" autoAdjust="0"/>
  </p:normalViewPr>
  <p:slideViewPr>
    <p:cSldViewPr snapToGrid="0" snapToObjects="1">
      <p:cViewPr varScale="1">
        <p:scale>
          <a:sx n="63" d="100"/>
          <a:sy n="63" d="100"/>
        </p:scale>
        <p:origin x="188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44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sz="2000" dirty="0" smtClean="0"/>
              <a:t>Tip</a:t>
            </a:r>
            <a:r>
              <a:rPr lang="en-GB" sz="2000" baseline="0" dirty="0" smtClean="0"/>
              <a:t> - -p</a:t>
            </a:r>
            <a:r>
              <a:rPr lang="en-GB" sz="2000" dirty="0" smtClean="0"/>
              <a:t>lay as a slide show for best results. (For Windows</a:t>
            </a:r>
            <a:r>
              <a:rPr lang="en-GB" sz="2000" baseline="0" dirty="0" smtClean="0"/>
              <a:t> hit F5)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937E12F-F708-4EF6-BA37-9960E39D39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4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937E12F-F708-4EF6-BA37-9960E39D39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7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937E12F-F708-4EF6-BA37-9960E39D39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0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937E12F-F708-4EF6-BA37-9960E39D39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3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sz="4400" b="0" i="0" u="none" strike="noStrike" baseline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buNone/>
            </a:pPr>
            <a:r>
              <a:rPr>
                <a:solidFill>
                  <a:srgbClr val="3F3F3F"/>
                </a:solidFill>
              </a:rPr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0700" y="4800600"/>
            <a:ext cx="5486400" cy="5651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90700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endParaRPr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0700" y="5365750"/>
            <a:ext cx="5486400" cy="8032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Click to edit Master text styles</a:t>
            </a:r>
          </a:p>
          <a:p>
            <a:pPr lvl="1"/>
            <a:r>
              <a:rPr sz="2400"/>
              <a:t>Second level</a:t>
            </a:r>
          </a:p>
          <a:p>
            <a:pPr lvl="2"/>
            <a:r>
              <a:rPr sz="2000"/>
              <a:t>Third level</a:t>
            </a:r>
          </a:p>
          <a:p>
            <a:pPr lvl="3"/>
            <a:r>
              <a:rPr sz="1800"/>
              <a:t>Fourth level</a:t>
            </a:r>
          </a:p>
          <a:p>
            <a:pPr lvl="4"/>
            <a:r>
              <a:rPr sz="1800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Click to edit Master text styles</a:t>
            </a:r>
          </a:p>
          <a:p>
            <a:pPr lvl="1"/>
            <a:r>
              <a:rPr sz="2400"/>
              <a:t>Second level</a:t>
            </a:r>
          </a:p>
          <a:p>
            <a:pPr lvl="2"/>
            <a:r>
              <a:rPr sz="2000"/>
              <a:t>Third level</a:t>
            </a:r>
          </a:p>
          <a:p>
            <a:pPr lvl="3"/>
            <a:r>
              <a:rPr sz="1800"/>
              <a:t>Fourth level</a:t>
            </a:r>
          </a:p>
          <a:p>
            <a:pPr lvl="4"/>
            <a:r>
              <a:rPr sz="1800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6725" cy="11620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3200"/>
              <a:t>Click to edit Master text styles</a:t>
            </a:r>
          </a:p>
          <a:p>
            <a:pPr lvl="1"/>
            <a:r>
              <a:rPr sz="2800"/>
              <a:t>Second level</a:t>
            </a:r>
          </a:p>
          <a:p>
            <a:pPr lvl="2"/>
            <a:r>
              <a:rPr sz="2400"/>
              <a:t>Third level</a:t>
            </a:r>
          </a:p>
          <a:p>
            <a:pPr lvl="3"/>
            <a:r>
              <a:rPr sz="2000"/>
              <a:t>Fourth level</a:t>
            </a:r>
          </a:p>
          <a:p>
            <a:pPr lvl="4"/>
            <a:r>
              <a:rPr sz="2000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6725" cy="46894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4038600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38600" cy="39497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Click to edit Master text styles</a:t>
            </a:r>
          </a:p>
          <a:p>
            <a:pPr lvl="1"/>
            <a:r>
              <a:rPr sz="20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600"/>
              <a:t>Fourth level</a:t>
            </a:r>
          </a:p>
          <a:p>
            <a:pPr lvl="4"/>
            <a:r>
              <a:rPr sz="1600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5" y="1533525"/>
            <a:ext cx="4041775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/>
              <a:t>Click to edit Master text styles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497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Click to edit Master text styles</a:t>
            </a:r>
          </a:p>
          <a:p>
            <a:pPr lvl="1"/>
            <a:r>
              <a:rPr sz="20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600"/>
              <a:t>Fourth level</a:t>
            </a:r>
          </a:p>
          <a:p>
            <a:pPr lvl="4"/>
            <a:r>
              <a:rPr sz="1600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629400" y="273050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73050"/>
            <a:ext cx="60198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0725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sz="4000" b="1" i="0" u="none" strike="noStrike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725" y="2905125"/>
            <a:ext cx="7772400" cy="14986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000">
                <a:solidFill>
                  <a:srgbClr val="3F3F3F"/>
                </a:solidFill>
              </a:rPr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342900" algn="l">
        <a:lnSpc>
          <a:spcPct val="100000"/>
        </a:lnSpc>
        <a:buFont typeface="Arial"/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1" indent="1200150" algn="l">
        <a:lnSpc>
          <a:spcPct val="100000"/>
        </a:lnSpc>
        <a:buFont typeface="Arial"/>
        <a:buChar char="–"/>
        <a:defRPr sz="2800" b="0" i="0" u="none" strike="noStrike" baseline="0">
          <a:solidFill>
            <a:srgbClr val="000000"/>
          </a:solidFill>
          <a:latin typeface="Arial"/>
        </a:defRPr>
      </a:lvl2pPr>
      <a:lvl3pPr marL="1143000" lvl="2" indent="2057400" algn="l">
        <a:lnSpc>
          <a:spcPct val="100000"/>
        </a:lnSpc>
        <a:buFont typeface="Arial"/>
        <a:buChar char="•"/>
        <a:defRPr sz="2400" b="0" i="0" u="none" strike="noStrike" baseline="0">
          <a:solidFill>
            <a:srgbClr val="000000"/>
          </a:solidFill>
          <a:latin typeface="Arial"/>
        </a:defRPr>
      </a:lvl3pPr>
      <a:lvl4pPr marL="1600200" lvl="3" indent="2971800" algn="l">
        <a:lnSpc>
          <a:spcPct val="100000"/>
        </a:lnSpc>
        <a:buFont typeface="Arial"/>
        <a:buChar char="–"/>
        <a:defRPr sz="2000" b="0" i="0" u="none" strike="noStrike" baseline="0">
          <a:solidFill>
            <a:srgbClr val="000000"/>
          </a:solidFill>
          <a:latin typeface="Arial"/>
        </a:defRPr>
      </a:lvl4pPr>
      <a:lvl5pPr marL="2057400" lvl="4" indent="3886200" algn="l">
        <a:lnSpc>
          <a:spcPct val="100000"/>
        </a:lnSpc>
        <a:buFont typeface="Arial"/>
        <a:buChar char="»"/>
        <a:defRPr sz="2000" b="0" i="0" u="none" strike="noStrike" baseline="0">
          <a:solidFill>
            <a:srgbClr val="000000"/>
          </a:solidFill>
          <a:latin typeface="Arial"/>
        </a:defRPr>
      </a:lvl5pPr>
      <a:lvl6pPr marL="2514600" lvl="5" indent="48006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6pPr>
      <a:lvl7pPr marL="2971800" lvl="6" indent="57150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7pPr>
      <a:lvl8pPr marL="3429000" lvl="7" indent="6629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8pPr>
      <a:lvl9pPr marL="3886200" lvl="8" indent="75438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9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914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1828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2743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3657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4572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5486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6400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7315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AJdTbk5W3q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1" y="1604833"/>
            <a:ext cx="6150679" cy="4347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8" y="924070"/>
            <a:ext cx="9144000" cy="542456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b="1" dirty="0"/>
          </a:p>
          <a:p>
            <a:r>
              <a:rPr lang="en-GB" b="1" dirty="0">
                <a:latin typeface="Ubuntu" panose="020B0504030602030204" pitchFamily="34" charset="0"/>
              </a:rPr>
              <a:t>                                   </a:t>
            </a:r>
            <a:endParaRPr lang="en-GB" sz="4050" b="1" dirty="0">
              <a:latin typeface="Ubuntu" panose="020B0504030602030204" pitchFamily="34" charset="0"/>
            </a:endParaRPr>
          </a:p>
          <a:p>
            <a:endParaRPr lang="en-GB" sz="4050" b="1" dirty="0">
              <a:latin typeface="Ubuntu" panose="020B0504030602030204" pitchFamily="34" charset="0"/>
            </a:endParaRPr>
          </a:p>
          <a:p>
            <a:pPr lvl="5"/>
            <a:r>
              <a:rPr lang="en-GB" sz="1200" b="1" dirty="0">
                <a:latin typeface="Ubuntu" panose="020B0504030602030204" pitchFamily="34" charset="0"/>
              </a:rPr>
              <a:t>     </a:t>
            </a:r>
            <a:r>
              <a:rPr lang="en-GB" sz="1200" b="1" i="1" dirty="0">
                <a:latin typeface="Ubuntu" panose="020B0504030602030204" pitchFamily="34" charset="0"/>
              </a:rPr>
              <a:t/>
            </a:r>
            <a:br>
              <a:rPr lang="en-GB" sz="1200" b="1" i="1" dirty="0">
                <a:latin typeface="Ubuntu" panose="020B0504030602030204" pitchFamily="34" charset="0"/>
              </a:rPr>
            </a:br>
            <a:endParaRPr lang="en-GB" sz="1200" b="1" i="1" dirty="0"/>
          </a:p>
          <a:p>
            <a:pPr algn="ctr"/>
            <a:r>
              <a:rPr lang="en-GB" b="1" dirty="0">
                <a:latin typeface="Ubuntu" panose="020B0504030602030204" pitchFamily="34" charset="0"/>
              </a:rPr>
              <a:t>                                </a:t>
            </a:r>
          </a:p>
          <a:p>
            <a:r>
              <a:rPr lang="en-GB" b="1" i="1" dirty="0">
                <a:latin typeface="Ubuntu" panose="020B0504030602030204" pitchFamily="34" charset="0"/>
              </a:rPr>
              <a:t>                                                                                                     </a:t>
            </a:r>
          </a:p>
          <a:p>
            <a:pPr lvl="1">
              <a:lnSpc>
                <a:spcPct val="200000"/>
              </a:lnSpc>
            </a:pPr>
            <a:r>
              <a:rPr lang="en-GB" sz="2100" b="1" dirty="0"/>
              <a:t>			</a:t>
            </a:r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</p:txBody>
      </p:sp>
      <p:sp>
        <p:nvSpPr>
          <p:cNvPr id="7" name="Cloud Callout 6"/>
          <p:cNvSpPr/>
          <p:nvPr/>
        </p:nvSpPr>
        <p:spPr>
          <a:xfrm>
            <a:off x="3961316" y="621596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7807" y="728552"/>
            <a:ext cx="2154934" cy="186469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  <a:r>
              <a:rPr lang="en-GB" sz="1400" dirty="0" smtClean="0">
                <a:latin typeface="Comic Sans MS" panose="030F0702030302020204" pitchFamily="66" charset="0"/>
              </a:rPr>
              <a:t>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36393" y="3380006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  <a:r>
              <a:rPr lang="en-GB" sz="1400" dirty="0" smtClean="0">
                <a:latin typeface="Comic Sans MS" panose="030F0702030302020204" pitchFamily="66" charset="0"/>
              </a:rPr>
              <a:t>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402589" y="3895766"/>
            <a:ext cx="2294453" cy="1812158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376680" y="3380006"/>
            <a:ext cx="2366821" cy="1724915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810640" y="635127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594977" y="1893228"/>
            <a:ext cx="2081893" cy="1921453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076896" y="3636351"/>
            <a:ext cx="2403929" cy="1869971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4954413" y="2303730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6644641" y="1629492"/>
            <a:ext cx="2287520" cy="1796708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2076896" y="566223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?</a:t>
            </a:r>
            <a:r>
              <a:rPr lang="en-GB" sz="1400" dirty="0" smtClean="0">
                <a:latin typeface="Comic Sans MS" panose="030F0702030302020204" pitchFamily="66" charset="0"/>
              </a:rPr>
              <a:t>.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28" y="5925665"/>
            <a:ext cx="1708372" cy="94438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739041" y="1577927"/>
            <a:ext cx="3247343" cy="2694129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  <a:cs typeface="Gisha" panose="020B0502040204020203" pitchFamily="34" charset="-79"/>
              </a:rPr>
              <a:t>‘</a:t>
            </a:r>
            <a:r>
              <a:rPr lang="en-GB" sz="1400" i="1" dirty="0" smtClean="0">
                <a:latin typeface="Comic Sans MS" panose="030F0702030302020204" pitchFamily="66" charset="0"/>
                <a:cs typeface="Gisha" panose="020B0502040204020203" pitchFamily="34" charset="-79"/>
              </a:rPr>
              <a:t>Want to know what makes a  great El Sistema project?’ </a:t>
            </a:r>
          </a:p>
          <a:p>
            <a:pPr algn="ctr"/>
            <a:endParaRPr lang="en-GB" sz="1400" smtClean="0">
              <a:latin typeface="Comic Sans MS" panose="030F0702030302020204" pitchFamily="66" charset="0"/>
              <a:cs typeface="Gisha" panose="020B0502040204020203" pitchFamily="34" charset="-79"/>
            </a:endParaRPr>
          </a:p>
          <a:p>
            <a:pPr algn="ctr"/>
            <a:r>
              <a:rPr lang="en-GB" sz="1400" smtClean="0">
                <a:latin typeface="Comic Sans MS" panose="030F0702030302020204" pitchFamily="66" charset="0"/>
                <a:cs typeface="Gisha" panose="020B0502040204020203" pitchFamily="34" charset="-79"/>
              </a:rPr>
              <a:t>A </a:t>
            </a:r>
            <a:r>
              <a:rPr lang="en-GB" sz="1400" dirty="0" smtClean="0">
                <a:latin typeface="Comic Sans MS" panose="030F0702030302020204" pitchFamily="66" charset="0"/>
                <a:cs typeface="Gisha" panose="020B0502040204020203" pitchFamily="34" charset="-79"/>
              </a:rPr>
              <a:t>presentation By </a:t>
            </a:r>
            <a:r>
              <a:rPr lang="en-GB" sz="1400" b="1" dirty="0" smtClean="0">
                <a:latin typeface="Comic Sans MS" panose="030F0702030302020204" pitchFamily="66" charset="0"/>
                <a:cs typeface="Gisha" panose="020B0502040204020203" pitchFamily="34" charset="-79"/>
              </a:rPr>
              <a:t>Sistema Europe</a:t>
            </a:r>
            <a:endParaRPr lang="en-GB" sz="1400" b="1" dirty="0">
              <a:latin typeface="Comic Sans MS" panose="030F0702030302020204" pitchFamily="66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88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7" grpId="0" animBg="1"/>
      <p:bldP spid="18" grpId="0" animBg="1"/>
      <p:bldP spid="19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1" y="1604833"/>
            <a:ext cx="6150679" cy="4347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8" y="924070"/>
            <a:ext cx="9144000" cy="542456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b="1" dirty="0"/>
          </a:p>
          <a:p>
            <a:r>
              <a:rPr lang="en-GB" b="1" dirty="0">
                <a:latin typeface="Ubuntu" panose="020B0504030602030204" pitchFamily="34" charset="0"/>
              </a:rPr>
              <a:t>                                   </a:t>
            </a:r>
            <a:endParaRPr lang="en-GB" sz="4050" b="1" dirty="0">
              <a:latin typeface="Ubuntu" panose="020B0504030602030204" pitchFamily="34" charset="0"/>
            </a:endParaRPr>
          </a:p>
          <a:p>
            <a:endParaRPr lang="en-GB" sz="4050" b="1" dirty="0">
              <a:latin typeface="Ubuntu" panose="020B0504030602030204" pitchFamily="34" charset="0"/>
            </a:endParaRPr>
          </a:p>
          <a:p>
            <a:pPr lvl="5"/>
            <a:r>
              <a:rPr lang="en-GB" sz="1200" b="1" dirty="0">
                <a:latin typeface="Ubuntu" panose="020B0504030602030204" pitchFamily="34" charset="0"/>
              </a:rPr>
              <a:t>     </a:t>
            </a:r>
            <a:r>
              <a:rPr lang="en-GB" sz="1200" b="1" i="1" dirty="0">
                <a:latin typeface="Ubuntu" panose="020B0504030602030204" pitchFamily="34" charset="0"/>
              </a:rPr>
              <a:t/>
            </a:r>
            <a:br>
              <a:rPr lang="en-GB" sz="1200" b="1" i="1" dirty="0">
                <a:latin typeface="Ubuntu" panose="020B0504030602030204" pitchFamily="34" charset="0"/>
              </a:rPr>
            </a:br>
            <a:endParaRPr lang="en-GB" sz="1200" b="1" i="1" dirty="0"/>
          </a:p>
          <a:p>
            <a:pPr algn="ctr"/>
            <a:r>
              <a:rPr lang="en-GB" b="1" dirty="0">
                <a:latin typeface="Ubuntu" panose="020B0504030602030204" pitchFamily="34" charset="0"/>
              </a:rPr>
              <a:t>                                </a:t>
            </a:r>
          </a:p>
          <a:p>
            <a:r>
              <a:rPr lang="en-GB" b="1" i="1" dirty="0">
                <a:latin typeface="Ubuntu" panose="020B0504030602030204" pitchFamily="34" charset="0"/>
              </a:rPr>
              <a:t>                                                                                                     </a:t>
            </a:r>
          </a:p>
          <a:p>
            <a:pPr lvl="1">
              <a:lnSpc>
                <a:spcPct val="200000"/>
              </a:lnSpc>
            </a:pPr>
            <a:r>
              <a:rPr lang="en-GB" sz="2100" b="1" dirty="0"/>
              <a:t>			</a:t>
            </a:r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</p:txBody>
      </p:sp>
      <p:sp>
        <p:nvSpPr>
          <p:cNvPr id="5" name="Cloud Callout 4"/>
          <p:cNvSpPr/>
          <p:nvPr/>
        </p:nvSpPr>
        <p:spPr>
          <a:xfrm>
            <a:off x="3311732" y="2192543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  <a:cs typeface="Gisha" panose="020B0502040204020203" pitchFamily="34" charset="-79"/>
              </a:rPr>
              <a:t>So what are the ideas behind a good El Sistema project?</a:t>
            </a:r>
            <a:endParaRPr lang="en-GB" sz="1400" dirty="0">
              <a:latin typeface="Comic Sans MS" panose="030F0702030302020204" pitchFamily="66" charset="0"/>
              <a:cs typeface="Gisha" panose="020B0502040204020203" pitchFamily="34" charset="-79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961316" y="621596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WELL HERE COME 10 TIPS…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7807" y="728552"/>
            <a:ext cx="2154934" cy="186469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2</a:t>
            </a:r>
            <a:r>
              <a:rPr lang="en-GB" sz="1400" dirty="0" smtClean="0">
                <a:latin typeface="Comic Sans MS" panose="030F0702030302020204" pitchFamily="66" charset="0"/>
              </a:rPr>
              <a:t>. A programme that is open to all … including those with special needs!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36393" y="3380006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4</a:t>
            </a:r>
            <a:r>
              <a:rPr lang="en-GB" sz="1400" dirty="0" smtClean="0">
                <a:latin typeface="Comic Sans MS" panose="030F0702030302020204" pitchFamily="66" charset="0"/>
              </a:rPr>
              <a:t>. Embrace joy, and banish fear of failure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350187" y="3822862"/>
            <a:ext cx="2294453" cy="1812158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5</a:t>
            </a:r>
            <a:r>
              <a:rPr lang="en-GB" sz="1400" dirty="0" smtClean="0">
                <a:latin typeface="Comic Sans MS" panose="030F0702030302020204" pitchFamily="66" charset="0"/>
              </a:rPr>
              <a:t>. Teachers are at the heart, and should be artists in their own right!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376680" y="3396972"/>
            <a:ext cx="2366821" cy="1724915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6</a:t>
            </a:r>
            <a:r>
              <a:rPr lang="en-GB" sz="1400" dirty="0" smtClean="0">
                <a:latin typeface="Comic Sans MS" panose="030F0702030302020204" pitchFamily="66" charset="0"/>
              </a:rPr>
              <a:t>. Frequent rehearsals, and regular performances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810640" y="635127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7</a:t>
            </a:r>
            <a:r>
              <a:rPr lang="en-GB" sz="1400" dirty="0" smtClean="0">
                <a:latin typeface="Comic Sans MS" panose="030F0702030302020204" pitchFamily="66" charset="0"/>
              </a:rPr>
              <a:t>. Inspired leadership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488029" y="1806489"/>
            <a:ext cx="2081893" cy="1921453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1425" dirty="0">
                <a:latin typeface="Comic Sans MS" panose="030F0702030302020204" pitchFamily="66" charset="0"/>
              </a:rPr>
              <a:t>3</a:t>
            </a:r>
            <a:r>
              <a:rPr lang="en-GB" sz="1425" dirty="0" smtClean="0">
                <a:latin typeface="Comic Sans MS" panose="030F0702030302020204" pitchFamily="66" charset="0"/>
              </a:rPr>
              <a:t>. Start Young &amp; encourage peer teaching </a:t>
            </a:r>
            <a:endParaRPr lang="en-GB" sz="1425" dirty="0">
              <a:latin typeface="Comic Sans MS" panose="030F0702030302020204" pitchFamily="66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076896" y="3636351"/>
            <a:ext cx="2403929" cy="1869971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8 Make a great place to rehearse and play, with your local ‘</a:t>
            </a:r>
            <a:r>
              <a:rPr lang="en-GB" sz="1400" dirty="0" err="1" smtClean="0">
                <a:latin typeface="Comic Sans MS" panose="030F0702030302020204" pitchFamily="66" charset="0"/>
              </a:rPr>
              <a:t>nucleo</a:t>
            </a:r>
            <a:r>
              <a:rPr lang="en-GB" sz="1400" dirty="0" smtClean="0">
                <a:latin typeface="Comic Sans MS" panose="030F0702030302020204" pitchFamily="66" charset="0"/>
              </a:rPr>
              <a:t>’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954413" y="2303730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9</a:t>
            </a:r>
            <a:r>
              <a:rPr lang="en-GB" sz="1400" dirty="0" smtClean="0">
                <a:latin typeface="Comic Sans MS" panose="030F0702030302020204" pitchFamily="66" charset="0"/>
              </a:rPr>
              <a:t>. And a fast paced, intensive style of rehearsing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644641" y="1629492"/>
            <a:ext cx="2287520" cy="1796708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1. Ensemble music making as an agent of</a:t>
            </a:r>
            <a:r>
              <a:rPr lang="en-GB" sz="1400" u="sng" dirty="0" smtClean="0"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latin typeface="Comic Sans MS" panose="030F0702030302020204" pitchFamily="66" charset="0"/>
              </a:rPr>
              <a:t>social </a:t>
            </a:r>
            <a:r>
              <a:rPr lang="en-GB" sz="1400" dirty="0">
                <a:latin typeface="Comic Sans MS" panose="030F0702030302020204" pitchFamily="66" charset="0"/>
              </a:rPr>
              <a:t>c</a:t>
            </a:r>
            <a:r>
              <a:rPr lang="en-GB" sz="1400" dirty="0" smtClean="0">
                <a:latin typeface="Comic Sans MS" panose="030F0702030302020204" pitchFamily="66" charset="0"/>
              </a:rPr>
              <a:t>hange … AND … excellence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076896" y="566223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10. And for a SECOND TIME .. Make it Joyful!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36" y="5913620"/>
            <a:ext cx="1708372" cy="9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1" y="1604833"/>
            <a:ext cx="6150679" cy="4347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9" y="857250"/>
            <a:ext cx="9144000" cy="542456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b="1" dirty="0"/>
          </a:p>
          <a:p>
            <a:r>
              <a:rPr lang="en-GB" b="1" dirty="0">
                <a:latin typeface="Ubuntu" panose="020B0504030602030204" pitchFamily="34" charset="0"/>
              </a:rPr>
              <a:t>                                   </a:t>
            </a:r>
            <a:endParaRPr lang="en-GB" sz="4050" b="1" dirty="0">
              <a:latin typeface="Ubuntu" panose="020B0504030602030204" pitchFamily="34" charset="0"/>
            </a:endParaRPr>
          </a:p>
          <a:p>
            <a:endParaRPr lang="en-GB" sz="4050" b="1" dirty="0">
              <a:latin typeface="Ubuntu" panose="020B0504030602030204" pitchFamily="34" charset="0"/>
            </a:endParaRPr>
          </a:p>
          <a:p>
            <a:pPr lvl="5"/>
            <a:r>
              <a:rPr lang="en-GB" sz="1200" b="1" dirty="0">
                <a:latin typeface="Ubuntu" panose="020B0504030602030204" pitchFamily="34" charset="0"/>
              </a:rPr>
              <a:t>     </a:t>
            </a:r>
            <a:r>
              <a:rPr lang="en-GB" sz="1200" b="1" i="1" dirty="0">
                <a:latin typeface="Ubuntu" panose="020B0504030602030204" pitchFamily="34" charset="0"/>
              </a:rPr>
              <a:t/>
            </a:r>
            <a:br>
              <a:rPr lang="en-GB" sz="1200" b="1" i="1" dirty="0">
                <a:latin typeface="Ubuntu" panose="020B0504030602030204" pitchFamily="34" charset="0"/>
              </a:rPr>
            </a:br>
            <a:endParaRPr lang="en-GB" sz="1200" b="1" i="1" dirty="0"/>
          </a:p>
          <a:p>
            <a:pPr algn="ctr"/>
            <a:r>
              <a:rPr lang="en-GB" b="1" dirty="0">
                <a:latin typeface="Ubuntu" panose="020B0504030602030204" pitchFamily="34" charset="0"/>
              </a:rPr>
              <a:t>                                </a:t>
            </a:r>
          </a:p>
          <a:p>
            <a:r>
              <a:rPr lang="en-GB" b="1" i="1" dirty="0">
                <a:latin typeface="Ubuntu" panose="020B0504030602030204" pitchFamily="34" charset="0"/>
              </a:rPr>
              <a:t>                                                                                                     </a:t>
            </a:r>
          </a:p>
          <a:p>
            <a:pPr lvl="1">
              <a:lnSpc>
                <a:spcPct val="200000"/>
              </a:lnSpc>
            </a:pPr>
            <a:r>
              <a:rPr lang="en-GB" sz="2100" b="1" dirty="0"/>
              <a:t>			</a:t>
            </a:r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</p:txBody>
      </p:sp>
      <p:sp>
        <p:nvSpPr>
          <p:cNvPr id="5" name="Cloud Callout 4"/>
          <p:cNvSpPr/>
          <p:nvPr/>
        </p:nvSpPr>
        <p:spPr>
          <a:xfrm>
            <a:off x="3311732" y="2192543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  <a:cs typeface="Gisha" panose="020B0502040204020203" pitchFamily="34" charset="-79"/>
              </a:rPr>
              <a:t>So what are the ideas behind a good El Sistema project?</a:t>
            </a:r>
            <a:endParaRPr lang="en-GB" sz="1200" dirty="0">
              <a:latin typeface="Comic Sans MS" panose="030F0702030302020204" pitchFamily="66" charset="0"/>
              <a:cs typeface="Gisha" panose="020B0502040204020203" pitchFamily="34" charset="-79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057327" y="1205694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WELL HERE COME 10 TIPS…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032324" y="1294864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2</a:t>
            </a:r>
            <a:r>
              <a:rPr lang="en-GB" sz="1200" dirty="0" smtClean="0">
                <a:latin typeface="Comic Sans MS" panose="030F0702030302020204" pitchFamily="66" charset="0"/>
              </a:rPr>
              <a:t>. A programme that is open to all … including those with special needs!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960668" y="2773513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4</a:t>
            </a:r>
            <a:r>
              <a:rPr lang="en-GB" sz="1200" dirty="0" smtClean="0">
                <a:latin typeface="Comic Sans MS" panose="030F0702030302020204" pitchFamily="66" charset="0"/>
              </a:rPr>
              <a:t>. Embrace joy, and banish fear of failure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131018" y="3298530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 fontScale="92500"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5</a:t>
            </a:r>
            <a:r>
              <a:rPr lang="en-GB" sz="1200" dirty="0" smtClean="0">
                <a:latin typeface="Comic Sans MS" panose="030F0702030302020204" pitchFamily="66" charset="0"/>
              </a:rPr>
              <a:t>. Teachers are at the heart, and should be artists in their own right!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112364" y="2988561"/>
            <a:ext cx="2366821" cy="1724915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6</a:t>
            </a:r>
            <a:r>
              <a:rPr lang="en-GB" sz="1200" dirty="0" smtClean="0">
                <a:latin typeface="Comic Sans MS" panose="030F0702030302020204" pitchFamily="66" charset="0"/>
              </a:rPr>
              <a:t>. Frequent rehearsals, and regular performances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4189067" y="1256402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7</a:t>
            </a:r>
            <a:r>
              <a:rPr lang="en-GB" sz="1200" dirty="0" smtClean="0">
                <a:latin typeface="Comic Sans MS" panose="030F0702030302020204" pitchFamily="66" charset="0"/>
              </a:rPr>
              <a:t>. Inspired leadership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488029" y="1806489"/>
            <a:ext cx="2081893" cy="1921453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1425" dirty="0">
                <a:latin typeface="Comic Sans MS" panose="030F0702030302020204" pitchFamily="66" charset="0"/>
              </a:rPr>
              <a:t>3</a:t>
            </a:r>
            <a:r>
              <a:rPr lang="en-GB" sz="1425" dirty="0" smtClean="0">
                <a:latin typeface="Comic Sans MS" panose="030F0702030302020204" pitchFamily="66" charset="0"/>
              </a:rPr>
              <a:t>. Start Young &amp; encourage peer teaching </a:t>
            </a:r>
            <a:endParaRPr lang="en-GB" sz="1425" dirty="0">
              <a:latin typeface="Comic Sans MS" panose="030F0702030302020204" pitchFamily="66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124437" y="3798645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8 Make a great place to rehearse and play, with your local ‘</a:t>
            </a:r>
            <a:r>
              <a:rPr lang="en-GB" sz="1200" dirty="0" err="1" smtClean="0">
                <a:latin typeface="Comic Sans MS" panose="030F0702030302020204" pitchFamily="66" charset="0"/>
              </a:rPr>
              <a:t>nucleo</a:t>
            </a:r>
            <a:r>
              <a:rPr lang="en-GB" sz="1200" dirty="0" smtClean="0">
                <a:latin typeface="Comic Sans MS" panose="030F0702030302020204" pitchFamily="66" charset="0"/>
              </a:rPr>
              <a:t>’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3653476" y="2653053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9</a:t>
            </a:r>
            <a:r>
              <a:rPr lang="en-GB" sz="1200" dirty="0" smtClean="0">
                <a:latin typeface="Comic Sans MS" panose="030F0702030302020204" pitchFamily="66" charset="0"/>
              </a:rPr>
              <a:t>. And a fast paced, intensive style of rehearsing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120798" y="1844112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 fontScale="92500" lnSpcReduction="10000"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1. Ensemble music making </a:t>
            </a:r>
            <a:r>
              <a:rPr lang="en-GB" sz="1200" u="sng" dirty="0" smtClean="0">
                <a:latin typeface="Comic Sans MS" panose="030F0702030302020204" pitchFamily="66" charset="0"/>
              </a:rPr>
              <a:t>as an agent of </a:t>
            </a:r>
            <a:r>
              <a:rPr lang="en-GB" sz="1200" dirty="0" smtClean="0">
                <a:latin typeface="Comic Sans MS" panose="030F0702030302020204" pitchFamily="66" charset="0"/>
              </a:rPr>
              <a:t>social </a:t>
            </a:r>
            <a:r>
              <a:rPr lang="en-GB" sz="1200" dirty="0">
                <a:latin typeface="Comic Sans MS" panose="030F0702030302020204" pitchFamily="66" charset="0"/>
              </a:rPr>
              <a:t>c</a:t>
            </a:r>
            <a:r>
              <a:rPr lang="en-GB" sz="1200" dirty="0" smtClean="0">
                <a:latin typeface="Comic Sans MS" panose="030F0702030302020204" pitchFamily="66" charset="0"/>
              </a:rPr>
              <a:t>hange … AND … excellence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076896" y="566223"/>
            <a:ext cx="2081893" cy="1592036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10. And for a second time .. Make it Joyful!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823445" y="136096"/>
            <a:ext cx="6549656" cy="6010946"/>
          </a:xfrm>
          <a:prstGeom prst="cloudCallout">
            <a:avLst/>
          </a:prstGeom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Want to know more?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7" y="5913620"/>
            <a:ext cx="1708372" cy="944380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317163" y="-87334"/>
            <a:ext cx="7627709" cy="6771727"/>
          </a:xfrm>
          <a:prstGeom prst="cloudCallout">
            <a:avLst/>
          </a:prstGeom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9000" rtlCol="0" anchor="ctr"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Then try the  video on the next slide ….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1" y="1604833"/>
            <a:ext cx="6150679" cy="4347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8" y="924070"/>
            <a:ext cx="9144000" cy="954107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b="1" dirty="0"/>
          </a:p>
          <a:p>
            <a:r>
              <a:rPr lang="en-GB" b="1" dirty="0">
                <a:latin typeface="Ubuntu" panose="020B0504030602030204" pitchFamily="34" charset="0"/>
              </a:rPr>
              <a:t>                                   </a:t>
            </a:r>
            <a:endParaRPr lang="en-GB" sz="4050" b="1" dirty="0">
              <a:latin typeface="Ubuntu" panose="020B0504030602030204" pitchFamily="34" charset="0"/>
            </a:endParaRPr>
          </a:p>
          <a:p>
            <a:pPr algn="ctr"/>
            <a:endParaRPr lang="en-GB" sz="3200" b="1" dirty="0">
              <a:latin typeface="Ubuntu" panose="020B0504030602030204" pitchFamily="34" charset="0"/>
            </a:endParaRPr>
          </a:p>
          <a:p>
            <a:pPr algn="ctr"/>
            <a:r>
              <a:rPr lang="en-GB" sz="3200" b="1" dirty="0" smtClean="0">
                <a:latin typeface="Ubuntu" panose="020B0504030602030204" pitchFamily="34" charset="0"/>
              </a:rPr>
              <a:t>A video looking at the 10 tips in detail</a:t>
            </a:r>
          </a:p>
          <a:p>
            <a:endParaRPr lang="en-GB" sz="3200" b="1" dirty="0" smtClean="0">
              <a:latin typeface="Ubuntu" panose="020B0504030602030204" pitchFamily="34" charset="0"/>
            </a:endParaRPr>
          </a:p>
          <a:p>
            <a:pPr algn="ctr"/>
            <a:endParaRPr lang="en-GB" sz="3200" b="1" dirty="0">
              <a:latin typeface="Ubuntu" panose="020B0504030602030204" pitchFamily="34" charset="0"/>
            </a:endParaRPr>
          </a:p>
          <a:p>
            <a:pPr algn="ctr"/>
            <a:endParaRPr lang="en-GB" sz="2400" dirty="0" smtClean="0">
              <a:latin typeface="Ubuntu" panose="020B0504030602030204" pitchFamily="34" charset="0"/>
            </a:endParaRPr>
          </a:p>
          <a:p>
            <a:pPr algn="ctr"/>
            <a:endParaRPr lang="en-GB" sz="2400" dirty="0">
              <a:latin typeface="Ubuntu" panose="020B0504030602030204" pitchFamily="34" charset="0"/>
            </a:endParaRPr>
          </a:p>
          <a:p>
            <a:pPr algn="ctr"/>
            <a:endParaRPr lang="en-GB" sz="2400" dirty="0" smtClean="0">
              <a:latin typeface="Ubuntu" panose="020B0504030602030204" pitchFamily="34" charset="0"/>
            </a:endParaRPr>
          </a:p>
          <a:p>
            <a:pPr algn="ctr"/>
            <a:endParaRPr lang="en-GB" sz="2200" dirty="0" smtClean="0">
              <a:latin typeface="Ubuntu" panose="020B0504030602030204" pitchFamily="34" charset="0"/>
            </a:endParaRPr>
          </a:p>
          <a:p>
            <a:pPr algn="ctr"/>
            <a:endParaRPr lang="en-GB" sz="2200" dirty="0">
              <a:latin typeface="Ubuntu" panose="020B0504030602030204" pitchFamily="34" charset="0"/>
            </a:endParaRPr>
          </a:p>
          <a:p>
            <a:pPr algn="ctr"/>
            <a:endParaRPr lang="en-GB" sz="2200" dirty="0" smtClean="0">
              <a:latin typeface="Ubuntu" panose="020B0504030602030204" pitchFamily="34" charset="0"/>
            </a:endParaRPr>
          </a:p>
          <a:p>
            <a:pPr algn="ctr"/>
            <a:r>
              <a:rPr lang="en-GB" sz="2200" dirty="0">
                <a:latin typeface="Ubuntu" panose="020B0504030602030204" pitchFamily="34" charset="0"/>
              </a:rPr>
              <a:t>(</a:t>
            </a:r>
            <a:r>
              <a:rPr lang="en-GB" sz="2200" dirty="0" smtClean="0">
                <a:latin typeface="Ubuntu" panose="020B0504030602030204" pitchFamily="34" charset="0"/>
              </a:rPr>
              <a:t>For the section discussing the tips, start from </a:t>
            </a:r>
            <a:r>
              <a:rPr lang="en-GB" sz="2200" dirty="0">
                <a:latin typeface="Ubuntu" panose="020B0504030602030204" pitchFamily="34" charset="0"/>
              </a:rPr>
              <a:t>7’46” </a:t>
            </a:r>
            <a:r>
              <a:rPr lang="en-GB" sz="2200" dirty="0" smtClean="0">
                <a:latin typeface="Ubuntu" panose="020B0504030602030204" pitchFamily="34" charset="0"/>
              </a:rPr>
              <a:t>into the video)</a:t>
            </a:r>
            <a:r>
              <a:rPr lang="en-GB" sz="2200" b="1" i="1" dirty="0">
                <a:latin typeface="Ubuntu" panose="020B0504030602030204" pitchFamily="34" charset="0"/>
              </a:rPr>
              <a:t/>
            </a:r>
            <a:br>
              <a:rPr lang="en-GB" sz="2200" b="1" i="1" dirty="0">
                <a:latin typeface="Ubuntu" panose="020B0504030602030204" pitchFamily="34" charset="0"/>
              </a:rPr>
            </a:br>
            <a:endParaRPr lang="en-GB" sz="2200" b="1" i="1" dirty="0"/>
          </a:p>
          <a:p>
            <a:pPr algn="ctr"/>
            <a:r>
              <a:rPr lang="en-GB" b="1" dirty="0">
                <a:latin typeface="Ubuntu" panose="020B0504030602030204" pitchFamily="34" charset="0"/>
              </a:rPr>
              <a:t>                                </a:t>
            </a:r>
          </a:p>
          <a:p>
            <a:r>
              <a:rPr lang="en-GB" b="1" i="1" dirty="0">
                <a:latin typeface="Ubuntu" panose="020B0504030602030204" pitchFamily="34" charset="0"/>
              </a:rPr>
              <a:t>                                                                                                     </a:t>
            </a:r>
          </a:p>
          <a:p>
            <a:pPr lvl="1">
              <a:lnSpc>
                <a:spcPct val="200000"/>
              </a:lnSpc>
            </a:pPr>
            <a:r>
              <a:rPr lang="en-GB" sz="2100" b="1" dirty="0"/>
              <a:t>			</a:t>
            </a:r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  <a:p>
            <a:pPr lvl="1">
              <a:lnSpc>
                <a:spcPct val="200000"/>
              </a:lnSpc>
            </a:pPr>
            <a:endParaRPr lang="en-GB" sz="2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7" y="5913620"/>
            <a:ext cx="1708372" cy="944380"/>
          </a:xfrm>
          <a:prstGeom prst="rect">
            <a:avLst/>
          </a:prstGeom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68" y="2775069"/>
            <a:ext cx="4369759" cy="26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366</Words>
  <Application>Microsoft Office PowerPoint</Application>
  <PresentationFormat>On-screen Show (4:3)</PresentationFormat>
  <Paragraphs>90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Comic Sans MS</vt:lpstr>
      <vt:lpstr>Gisha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Europe’s Sistemas:  Lessons from the Past Patterns for the Future                        These slides available at:  ​                http://marshallmarcus.wordpress.com/scnucleo</dc:title>
  <dc:creator>Marshall Marcus</dc:creator>
  <cp:lastModifiedBy>Marshall Marcus</cp:lastModifiedBy>
  <cp:revision>62</cp:revision>
  <dcterms:modified xsi:type="dcterms:W3CDTF">2017-09-23T13:57:06Z</dcterms:modified>
</cp:coreProperties>
</file>